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315" r:id="rId3"/>
    <p:sldId id="301" r:id="rId4"/>
    <p:sldId id="310" r:id="rId5"/>
    <p:sldId id="300" r:id="rId6"/>
    <p:sldId id="313" r:id="rId7"/>
    <p:sldId id="314"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4"/>
    <p:restoredTop sz="96327"/>
  </p:normalViewPr>
  <p:slideViewPr>
    <p:cSldViewPr snapToGrid="0" snapToObjects="1">
      <p:cViewPr varScale="1">
        <p:scale>
          <a:sx n="153" d="100"/>
          <a:sy n="153" d="100"/>
        </p:scale>
        <p:origin x="192" y="4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4E3C2-5561-C745-93D8-FFF0850A6E35}" type="datetimeFigureOut">
              <a:rPr lang="sv-SE" smtClean="0"/>
              <a:t>2021-09-01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BB3C6-5F7A-5149-9184-13FCBBDBB25C}" type="slidenum">
              <a:rPr lang="sv-SE" smtClean="0"/>
              <a:t>‹#›</a:t>
            </a:fld>
            <a:endParaRPr lang="sv-SE"/>
          </a:p>
        </p:txBody>
      </p:sp>
    </p:spTree>
    <p:extLst>
      <p:ext uri="{BB962C8B-B14F-4D97-AF65-F5344CB8AC3E}">
        <p14:creationId xmlns:p14="http://schemas.microsoft.com/office/powerpoint/2010/main" val="97955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BE434092-53EB-B040-ADA2-26F53D1AE0FC}"/>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11266" name="Text Box 2">
            <a:extLst>
              <a:ext uri="{FF2B5EF4-FFF2-40B4-BE49-F238E27FC236}">
                <a16:creationId xmlns:a16="http://schemas.microsoft.com/office/drawing/2014/main" id="{9DEFD0CE-A852-B047-B62A-4EE08055AAED}"/>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sv-SE">
                <a:latin typeface="Arial" panose="020B0604020202020204" pitchFamily="34" charset="0"/>
                <a:ea typeface="msgothic" charset="0"/>
                <a:cs typeface="msgothic" charset="0"/>
              </a:rPr>
              <a:t>Phases involved in airborne transmission of respiratory viruses. Virus-laden aerosols (&lt;100 I1/4m) are first generated by an infected individual through expiratory activities, through which they are exhaled and transported in the environment. They may be inhaled by a potential host to initiate a new infection, provided that they remain infectious. In contrast to droplets (&gt;100 I1/4m), aerosols can linger in air for hours and travel beyond 1 to 2 m from the infected individual who exhales them, causing new infections at both short and long ranges.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11203BBC-FCBF-384C-9516-B5FEDCF30B93}"/>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098" name="Text Box 2">
            <a:extLst>
              <a:ext uri="{FF2B5EF4-FFF2-40B4-BE49-F238E27FC236}">
                <a16:creationId xmlns:a16="http://schemas.microsoft.com/office/drawing/2014/main" id="{135A62AC-21FB-E444-A9F4-AD72BB6F6230}"/>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sv-SE">
                <a:latin typeface="Arial" panose="020B0604020202020204" pitchFamily="34" charset="0"/>
                <a:ea typeface="msgothic" charset="0"/>
                <a:cs typeface="msgothic" charset="0"/>
              </a:rPr>
              <a:t>Three-dimensional (3D) segmented surface models of normal, COVID-19 and suspected COVID-19 lungs in posterior view (left) and coronal views with accompanying simplified diagrammatic illustrations of the coronal CTs demonstrating the infection sites. Healthy lungs of a 50-year-old man as a segmented 3D model in posterior view (A), a coronal contrast enhanced CT slice (B) and a diagrammatic illustration of B (C). COVID-19-positive 46-year-old man (mild respiratory symptoms) as a segmented 3D model in posterior view (D), a coronal contrast enhanced CT slice (E) and a diagrammatic illustration of E (F). Lungs of a COVID-19-negative 56-year-old man with clinical suspicion for COVID-19 as a segmented 3D model in posterior view (G), a coronal contrast-enhanced CT slice (H) and a diagrammatic illustration of H (I). Lungs of a COVID-19-positive 55-year-old woman with ARDS as a segmented 3D model in posterior view (J), a coronal contrast enhanced CT slice (K) and a diagrammatic illustration of K (L). Models demonstrate the relationship, distribution and full extent of the disease in 3D versus the single CT slice which only provides information on the localised position of the infection. ARDS, acute respiratory distress syndrome; C, consolidated infection; GGO, ground-glass opacities; HP, healthy parenchyma. Colour key: blue, healthy tissue; yellow, consolidation and ground glass opacities; green, ARDS. Images not to (relative) scale.</a:t>
            </a:r>
          </a:p>
        </p:txBody>
      </p:sp>
    </p:spTree>
    <p:extLst>
      <p:ext uri="{BB962C8B-B14F-4D97-AF65-F5344CB8AC3E}">
        <p14:creationId xmlns:p14="http://schemas.microsoft.com/office/powerpoint/2010/main" val="29751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08C72-6EE1-CA47-8797-857F4DEE4E8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09E4E1E-F528-A145-9E84-E52307606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E2C7C9F-1DAF-FE43-BD02-FC5697415FA4}"/>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5" name="Platshållare för sidfot 4">
            <a:extLst>
              <a:ext uri="{FF2B5EF4-FFF2-40B4-BE49-F238E27FC236}">
                <a16:creationId xmlns:a16="http://schemas.microsoft.com/office/drawing/2014/main" id="{634F4E91-2EE4-0644-8145-0446B9652B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3D2F1C-9495-054D-9013-8A331CC443A7}"/>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99709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77C98B-C827-B643-818C-0C8C0AC7C96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6EF83D8-3996-1744-B35B-C5C0D0E1DA9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1E1D93-B8D5-C449-B306-DC268C82B9BC}"/>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5" name="Platshållare för sidfot 4">
            <a:extLst>
              <a:ext uri="{FF2B5EF4-FFF2-40B4-BE49-F238E27FC236}">
                <a16:creationId xmlns:a16="http://schemas.microsoft.com/office/drawing/2014/main" id="{CF7DFDF6-544F-A341-A7E8-0EB094E8895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0645226-7541-9643-BAA8-4F5CEF991030}"/>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428764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269BD51-82C1-DA49-B78D-59560992DC0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B6CDA6A-B5B3-754B-BD95-7939AE1CBD9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53461A-6D4C-134A-B9D8-934E55E5CA86}"/>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5" name="Platshållare för sidfot 4">
            <a:extLst>
              <a:ext uri="{FF2B5EF4-FFF2-40B4-BE49-F238E27FC236}">
                <a16:creationId xmlns:a16="http://schemas.microsoft.com/office/drawing/2014/main" id="{56362F4D-31BE-AD44-802E-51F0EA4B157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3AB321-6B62-1440-B601-CD72BE0E57B3}"/>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188405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12B9CD-C9B5-F84E-9EA2-2C8697A579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AEE8B3-4901-354A-B50A-D9ED47C5A67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5036D8-A1EA-6148-A07E-5DC79766E2E6}"/>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5" name="Platshållare för sidfot 4">
            <a:extLst>
              <a:ext uri="{FF2B5EF4-FFF2-40B4-BE49-F238E27FC236}">
                <a16:creationId xmlns:a16="http://schemas.microsoft.com/office/drawing/2014/main" id="{F152C195-098C-F445-9ED8-7F5FA8952B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95EB3E-2030-2344-A293-3A5FE6746A1D}"/>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256863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2FBDF8-EAF4-6544-B181-59DDA591C63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5F64923-F267-C54F-912E-6ABB390D0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C1203CB-CFEB-4241-9371-8F2C2798F078}"/>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5" name="Platshållare för sidfot 4">
            <a:extLst>
              <a:ext uri="{FF2B5EF4-FFF2-40B4-BE49-F238E27FC236}">
                <a16:creationId xmlns:a16="http://schemas.microsoft.com/office/drawing/2014/main" id="{002C34BF-941B-BD4F-A371-0F42B9F289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E2C926-5358-FF4F-8485-7944E291EC7A}"/>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275618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0C3051-39C9-DA4A-B8A8-E053E96FE9B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738E8B-59E5-5841-8918-75B8251569A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5196B93-ABF2-DB41-8A17-E332175C8BB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95C9866-09E8-B84D-B936-A403A9B6D2AD}"/>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6" name="Platshållare för sidfot 5">
            <a:extLst>
              <a:ext uri="{FF2B5EF4-FFF2-40B4-BE49-F238E27FC236}">
                <a16:creationId xmlns:a16="http://schemas.microsoft.com/office/drawing/2014/main" id="{3DDF4838-A943-AF4A-9D65-E35FDC6F9F0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7E99EDF-CA0C-1145-B173-CEFD5FF1AEC7}"/>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127582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7E29B3-E5CE-E14A-93AC-DA3F0F2866D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909B354-9576-A049-8250-FFFF68E70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C51544-6083-B74B-AE35-5C224E3D944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0489369-2B83-FC4A-8342-E00DB512A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E5FEED0-C70C-6546-9524-757ABFF2985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49BC804-7510-2A42-8433-82F2D7635328}"/>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8" name="Platshållare för sidfot 7">
            <a:extLst>
              <a:ext uri="{FF2B5EF4-FFF2-40B4-BE49-F238E27FC236}">
                <a16:creationId xmlns:a16="http://schemas.microsoft.com/office/drawing/2014/main" id="{5BB1BC3B-DDA8-F147-B358-BD2C9DB8C14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B171718-2BAC-744E-827B-785961FEB268}"/>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118225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714CF2-19AC-A241-A756-14CD0FA7DF4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96DAF44-F2A2-4448-9312-8379B645F42E}"/>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4" name="Platshållare för sidfot 3">
            <a:extLst>
              <a:ext uri="{FF2B5EF4-FFF2-40B4-BE49-F238E27FC236}">
                <a16:creationId xmlns:a16="http://schemas.microsoft.com/office/drawing/2014/main" id="{55897F52-0CE8-B84F-B602-CDB4E817E5C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76817D6-C50F-434A-9162-A5EC570ABB8A}"/>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312287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9CD5D5-51D5-7144-89C6-487D5CC9633B}"/>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3" name="Platshållare för sidfot 2">
            <a:extLst>
              <a:ext uri="{FF2B5EF4-FFF2-40B4-BE49-F238E27FC236}">
                <a16:creationId xmlns:a16="http://schemas.microsoft.com/office/drawing/2014/main" id="{8934146E-357F-ED49-BD9E-A7B2DF31E34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2696250-08EB-4D46-B696-796A4C51811F}"/>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24822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D8167D-DC7E-524F-A745-3D103FE34EE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6B10F0-49F7-7841-81AC-0F91B4531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0968ACE-F5CD-3C4D-BCB3-CBF2DBE34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CBC836-8E54-9841-B468-BA9B29C9F2A3}"/>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6" name="Platshållare för sidfot 5">
            <a:extLst>
              <a:ext uri="{FF2B5EF4-FFF2-40B4-BE49-F238E27FC236}">
                <a16:creationId xmlns:a16="http://schemas.microsoft.com/office/drawing/2014/main" id="{50116677-09C4-5248-B37E-CED59566EB8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D3C9337-B025-C04C-ADA8-76590750B3C6}"/>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48250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E67A1-3F77-D442-9B65-D3A6EA6D296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8711030-CFD1-214A-9054-E9A150A1C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F257124-5B5A-7C46-A405-B03E2E651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465751-1D2C-324D-9616-12406A44277A}"/>
              </a:ext>
            </a:extLst>
          </p:cNvPr>
          <p:cNvSpPr>
            <a:spLocks noGrp="1"/>
          </p:cNvSpPr>
          <p:nvPr>
            <p:ph type="dt" sz="half" idx="10"/>
          </p:nvPr>
        </p:nvSpPr>
        <p:spPr/>
        <p:txBody>
          <a:bodyPr/>
          <a:lstStyle/>
          <a:p>
            <a:fld id="{BA19A07D-37E3-734A-BBA8-C3163D5CDC69}" type="datetimeFigureOut">
              <a:rPr lang="sv-SE" smtClean="0"/>
              <a:t>2021-09-01</a:t>
            </a:fld>
            <a:endParaRPr lang="sv-SE"/>
          </a:p>
        </p:txBody>
      </p:sp>
      <p:sp>
        <p:nvSpPr>
          <p:cNvPr id="6" name="Platshållare för sidfot 5">
            <a:extLst>
              <a:ext uri="{FF2B5EF4-FFF2-40B4-BE49-F238E27FC236}">
                <a16:creationId xmlns:a16="http://schemas.microsoft.com/office/drawing/2014/main" id="{83F4E70D-595F-6646-AC72-F15A202361A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E21D7E-8EF3-3147-B024-DB0DAA709BEA}"/>
              </a:ext>
            </a:extLst>
          </p:cNvPr>
          <p:cNvSpPr>
            <a:spLocks noGrp="1"/>
          </p:cNvSpPr>
          <p:nvPr>
            <p:ph type="sldNum" sz="quarter" idx="12"/>
          </p:nvPr>
        </p:nvSpPr>
        <p:spPr/>
        <p:txBody>
          <a:bodyPr/>
          <a:lstStyle/>
          <a:p>
            <a:fld id="{877652F7-6A38-3C4C-89C7-E23A923F26F3}" type="slidenum">
              <a:rPr lang="sv-SE" smtClean="0"/>
              <a:t>‹#›</a:t>
            </a:fld>
            <a:endParaRPr lang="sv-SE"/>
          </a:p>
        </p:txBody>
      </p:sp>
    </p:spTree>
    <p:extLst>
      <p:ext uri="{BB962C8B-B14F-4D97-AF65-F5344CB8AC3E}">
        <p14:creationId xmlns:p14="http://schemas.microsoft.com/office/powerpoint/2010/main" val="243783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5E7B622-D49A-544F-B10B-B72B75CB7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954B16A-92E1-A746-AF0E-E8778E382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3BAE67C-0DE0-374D-83AA-6EE1C2DC9B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9A07D-37E3-734A-BBA8-C3163D5CDC69}" type="datetimeFigureOut">
              <a:rPr lang="sv-SE" smtClean="0"/>
              <a:t>2021-09-01</a:t>
            </a:fld>
            <a:endParaRPr lang="sv-SE"/>
          </a:p>
        </p:txBody>
      </p:sp>
      <p:sp>
        <p:nvSpPr>
          <p:cNvPr id="5" name="Platshållare för sidfot 4">
            <a:extLst>
              <a:ext uri="{FF2B5EF4-FFF2-40B4-BE49-F238E27FC236}">
                <a16:creationId xmlns:a16="http://schemas.microsoft.com/office/drawing/2014/main" id="{9A671915-C107-5847-87DF-CF4C82768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9FF2CF5-DE01-6549-BFBB-95453A86B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652F7-6A38-3C4C-89C7-E23A923F26F3}" type="slidenum">
              <a:rPr lang="sv-SE" smtClean="0"/>
              <a:t>‹#›</a:t>
            </a:fld>
            <a:endParaRPr lang="sv-SE"/>
          </a:p>
        </p:txBody>
      </p:sp>
    </p:spTree>
    <p:extLst>
      <p:ext uri="{BB962C8B-B14F-4D97-AF65-F5344CB8AC3E}">
        <p14:creationId xmlns:p14="http://schemas.microsoft.com/office/powerpoint/2010/main" val="425273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917FD3-CF7C-5E43-9C15-EB20836340B6}"/>
              </a:ext>
            </a:extLst>
          </p:cNvPr>
          <p:cNvSpPr>
            <a:spLocks noGrp="1"/>
          </p:cNvSpPr>
          <p:nvPr>
            <p:ph type="ctrTitle"/>
          </p:nvPr>
        </p:nvSpPr>
        <p:spPr>
          <a:xfrm>
            <a:off x="439388" y="1175664"/>
            <a:ext cx="4184326" cy="2106201"/>
          </a:xfrm>
          <a:noFill/>
        </p:spPr>
        <p:txBody>
          <a:bodyPr>
            <a:normAutofit/>
          </a:bodyPr>
          <a:lstStyle/>
          <a:p>
            <a:pPr algn="l"/>
            <a:r>
              <a:rPr lang="sv-SE" sz="4800" dirty="0"/>
              <a:t>Vad händer med lungorna efter COVID-19?</a:t>
            </a:r>
          </a:p>
        </p:txBody>
      </p:sp>
      <p:sp>
        <p:nvSpPr>
          <p:cNvPr id="3" name="Underrubrik 2">
            <a:extLst>
              <a:ext uri="{FF2B5EF4-FFF2-40B4-BE49-F238E27FC236}">
                <a16:creationId xmlns:a16="http://schemas.microsoft.com/office/drawing/2014/main" id="{5B0E5666-7886-0646-8950-438ACE7D5AF7}"/>
              </a:ext>
            </a:extLst>
          </p:cNvPr>
          <p:cNvSpPr>
            <a:spLocks noGrp="1"/>
          </p:cNvSpPr>
          <p:nvPr>
            <p:ph type="subTitle" idx="1"/>
          </p:nvPr>
        </p:nvSpPr>
        <p:spPr>
          <a:xfrm>
            <a:off x="838200" y="3576136"/>
            <a:ext cx="3785514" cy="1680298"/>
          </a:xfrm>
          <a:noFill/>
        </p:spPr>
        <p:txBody>
          <a:bodyPr>
            <a:normAutofit/>
          </a:bodyPr>
          <a:lstStyle/>
          <a:p>
            <a:pPr algn="l"/>
            <a:r>
              <a:rPr lang="sv-SE" sz="2200" dirty="0"/>
              <a:t>Thomas Sandström</a:t>
            </a:r>
          </a:p>
          <a:p>
            <a:pPr algn="l"/>
            <a:r>
              <a:rPr lang="sv-SE" sz="2200" dirty="0"/>
              <a:t>Lung och allergisektionen</a:t>
            </a:r>
          </a:p>
          <a:p>
            <a:pPr algn="l"/>
            <a:r>
              <a:rPr lang="sv-SE" sz="2200" dirty="0"/>
              <a:t>Medicincentrum</a:t>
            </a:r>
          </a:p>
          <a:p>
            <a:pPr algn="l"/>
            <a:r>
              <a:rPr lang="sv-SE" sz="2200" dirty="0"/>
              <a:t>NUS Umeå</a:t>
            </a:r>
          </a:p>
        </p:txBody>
      </p:sp>
      <p:pic>
        <p:nvPicPr>
          <p:cNvPr id="5" name="Bildobjekt 4" descr="En bild som visar ljus&#10;&#10;Automatiskt genererad beskrivning">
            <a:extLst>
              <a:ext uri="{FF2B5EF4-FFF2-40B4-BE49-F238E27FC236}">
                <a16:creationId xmlns:a16="http://schemas.microsoft.com/office/drawing/2014/main" id="{AF87EF19-BC7B-6B4D-9B18-C4302F821B8D}"/>
              </a:ext>
            </a:extLst>
          </p:cNvPr>
          <p:cNvPicPr>
            <a:picLocks noChangeAspect="1"/>
          </p:cNvPicPr>
          <p:nvPr/>
        </p:nvPicPr>
        <p:blipFill rotWithShape="1">
          <a:blip r:embed="rId2"/>
          <a:srcRect t="280" r="-1" b="-1"/>
          <a:stretch/>
        </p:blipFill>
        <p:spPr>
          <a:xfrm>
            <a:off x="5009505" y="10"/>
            <a:ext cx="7182495" cy="6857990"/>
          </a:xfrm>
          <a:prstGeom prst="rect">
            <a:avLst/>
          </a:prstGeom>
        </p:spPr>
      </p:pic>
    </p:spTree>
    <p:extLst>
      <p:ext uri="{BB962C8B-B14F-4D97-AF65-F5344CB8AC3E}">
        <p14:creationId xmlns:p14="http://schemas.microsoft.com/office/powerpoint/2010/main" val="212788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18F8BF11-1915-CA49-B91C-5329182ECA3A}"/>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sv-SE" sz="2000" b="1" dirty="0">
                <a:latin typeface="Arial" panose="020B0604020202020204" pitchFamily="34" charset="0"/>
              </a:rPr>
              <a:t>Phases involved in airborne transmission of respiratory viruses.</a:t>
            </a:r>
          </a:p>
        </p:txBody>
      </p:sp>
      <p:pic>
        <p:nvPicPr>
          <p:cNvPr id="4098" name="Picture 2">
            <a:extLst>
              <a:ext uri="{FF2B5EF4-FFF2-40B4-BE49-F238E27FC236}">
                <a16:creationId xmlns:a16="http://schemas.microsoft.com/office/drawing/2014/main" id="{AEE492C7-1F88-EC4D-9EE2-17A794C16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1190" y="5948834"/>
            <a:ext cx="1576375" cy="6873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a:extLst>
              <a:ext uri="{FF2B5EF4-FFF2-40B4-BE49-F238E27FC236}">
                <a16:creationId xmlns:a16="http://schemas.microsoft.com/office/drawing/2014/main" id="{B528D8B2-2337-2749-B6C2-4A0A5807C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31" y="1648974"/>
            <a:ext cx="7805619" cy="3555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a:extLst>
              <a:ext uri="{FF2B5EF4-FFF2-40B4-BE49-F238E27FC236}">
                <a16:creationId xmlns:a16="http://schemas.microsoft.com/office/drawing/2014/main" id="{19750CFB-2228-3A4E-8801-A6CC1A56A97D}"/>
              </a:ext>
            </a:extLst>
          </p:cNvPr>
          <p:cNvSpPr txBox="1">
            <a:spLocks noChangeArrowheads="1"/>
          </p:cNvSpPr>
          <p:nvPr/>
        </p:nvSpPr>
        <p:spPr bwMode="auto">
          <a:xfrm>
            <a:off x="1621451" y="5948834"/>
            <a:ext cx="4197856" cy="343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sv-SE" sz="1400" b="1" dirty="0">
                <a:latin typeface="Arial" panose="020B0604020202020204" pitchFamily="34" charset="0"/>
              </a:rPr>
              <a:t>Chia C. Wang et al. Science 2021;373:eabd9149</a:t>
            </a:r>
          </a:p>
        </p:txBody>
      </p:sp>
      <p:sp>
        <p:nvSpPr>
          <p:cNvPr id="4101" name="Text Box 5">
            <a:extLst>
              <a:ext uri="{FF2B5EF4-FFF2-40B4-BE49-F238E27FC236}">
                <a16:creationId xmlns:a16="http://schemas.microsoft.com/office/drawing/2014/main" id="{04BCD4AA-1707-DB46-B174-58567DC269B9}"/>
              </a:ext>
            </a:extLst>
          </p:cNvPr>
          <p:cNvSpPr txBox="1">
            <a:spLocks noChangeArrowheads="1"/>
          </p:cNvSpPr>
          <p:nvPr/>
        </p:nvSpPr>
        <p:spPr bwMode="auto">
          <a:xfrm>
            <a:off x="1621451" y="6433157"/>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sv-SE" sz="907">
                <a:latin typeface="Arial" panose="020B0604020202020204" pitchFamily="34" charset="0"/>
              </a:rPr>
              <a:t>Copyright © 2021 The Authors, some rights reserved; exclusive licensee American Association for the Advancement of Science. No claim to original U.S. Government Works</a:t>
            </a:r>
          </a:p>
        </p:txBody>
      </p:sp>
      <p:sp>
        <p:nvSpPr>
          <p:cNvPr id="2" name="textruta 1">
            <a:extLst>
              <a:ext uri="{FF2B5EF4-FFF2-40B4-BE49-F238E27FC236}">
                <a16:creationId xmlns:a16="http://schemas.microsoft.com/office/drawing/2014/main" id="{6A43B128-E5F9-E04B-B7FC-164329F752DA}"/>
              </a:ext>
            </a:extLst>
          </p:cNvPr>
          <p:cNvSpPr txBox="1"/>
          <p:nvPr/>
        </p:nvSpPr>
        <p:spPr>
          <a:xfrm>
            <a:off x="5409200" y="5402842"/>
            <a:ext cx="184731" cy="343620"/>
          </a:xfrm>
          <a:prstGeom prst="rect">
            <a:avLst/>
          </a:prstGeom>
          <a:noFill/>
        </p:spPr>
        <p:txBody>
          <a:bodyPr wrap="none" rtlCol="0">
            <a:spAutoFit/>
          </a:bodyPr>
          <a:lstStyle/>
          <a:p>
            <a:endParaRPr lang="sv-SE" sz="1633"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C02492F2-1EF2-C842-9BED-E52874AE6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048" y="288785"/>
            <a:ext cx="5331272" cy="63054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876E3A62-88DF-1243-98BD-104555D28E6B}"/>
              </a:ext>
            </a:extLst>
          </p:cNvPr>
          <p:cNvSpPr txBox="1">
            <a:spLocks noChangeArrowheads="1"/>
          </p:cNvSpPr>
          <p:nvPr/>
        </p:nvSpPr>
        <p:spPr bwMode="auto">
          <a:xfrm>
            <a:off x="8324719" y="654836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sv-SE" sz="1089" b="1" dirty="0">
                <a:latin typeface="Arial" panose="020B0604020202020204" pitchFamily="34" charset="0"/>
              </a:rPr>
              <a:t>Emma R </a:t>
            </a:r>
            <a:r>
              <a:rPr lang="en-GB" altLang="sv-SE" sz="1089" b="1" dirty="0" err="1">
                <a:latin typeface="Arial" panose="020B0604020202020204" pitchFamily="34" charset="0"/>
              </a:rPr>
              <a:t>Schachner</a:t>
            </a:r>
            <a:r>
              <a:rPr lang="en-GB" altLang="sv-SE" sz="1089" b="1" dirty="0">
                <a:latin typeface="Arial" panose="020B0604020202020204" pitchFamily="34" charset="0"/>
              </a:rPr>
              <a:t>, and Bradley Spieler BMJ Case Rep 2020;13:e236943</a:t>
            </a:r>
          </a:p>
        </p:txBody>
      </p:sp>
      <p:sp>
        <p:nvSpPr>
          <p:cNvPr id="2" name="textruta 1">
            <a:extLst>
              <a:ext uri="{FF2B5EF4-FFF2-40B4-BE49-F238E27FC236}">
                <a16:creationId xmlns:a16="http://schemas.microsoft.com/office/drawing/2014/main" id="{EF6E4F8F-88F5-E745-8D42-F64393FD3D56}"/>
              </a:ext>
            </a:extLst>
          </p:cNvPr>
          <p:cNvSpPr txBox="1"/>
          <p:nvPr/>
        </p:nvSpPr>
        <p:spPr>
          <a:xfrm>
            <a:off x="8384628" y="771989"/>
            <a:ext cx="2465798" cy="369332"/>
          </a:xfrm>
          <a:prstGeom prst="rect">
            <a:avLst/>
          </a:prstGeom>
          <a:noFill/>
        </p:spPr>
        <p:txBody>
          <a:bodyPr wrap="square" rtlCol="0">
            <a:spAutoFit/>
          </a:bodyPr>
          <a:lstStyle/>
          <a:p>
            <a:r>
              <a:rPr lang="sv-SE" dirty="0"/>
              <a:t>Friska lungor</a:t>
            </a:r>
          </a:p>
        </p:txBody>
      </p:sp>
      <p:sp>
        <p:nvSpPr>
          <p:cNvPr id="8" name="textruta 7">
            <a:extLst>
              <a:ext uri="{FF2B5EF4-FFF2-40B4-BE49-F238E27FC236}">
                <a16:creationId xmlns:a16="http://schemas.microsoft.com/office/drawing/2014/main" id="{3231CA5A-83FE-3F43-B718-D0A384606EB2}"/>
              </a:ext>
            </a:extLst>
          </p:cNvPr>
          <p:cNvSpPr txBox="1"/>
          <p:nvPr/>
        </p:nvSpPr>
        <p:spPr>
          <a:xfrm>
            <a:off x="8384628" y="2541277"/>
            <a:ext cx="2465798" cy="369332"/>
          </a:xfrm>
          <a:prstGeom prst="rect">
            <a:avLst/>
          </a:prstGeom>
          <a:noFill/>
        </p:spPr>
        <p:txBody>
          <a:bodyPr wrap="square" rtlCol="0">
            <a:spAutoFit/>
          </a:bodyPr>
          <a:lstStyle/>
          <a:p>
            <a:r>
              <a:rPr lang="sv-SE" dirty="0"/>
              <a:t>Mild COVID-19 infektion</a:t>
            </a:r>
          </a:p>
        </p:txBody>
      </p:sp>
      <p:sp>
        <p:nvSpPr>
          <p:cNvPr id="9" name="textruta 8">
            <a:extLst>
              <a:ext uri="{FF2B5EF4-FFF2-40B4-BE49-F238E27FC236}">
                <a16:creationId xmlns:a16="http://schemas.microsoft.com/office/drawing/2014/main" id="{370E7533-F5D5-8B4A-81D6-7C5218380191}"/>
              </a:ext>
            </a:extLst>
          </p:cNvPr>
          <p:cNvSpPr txBox="1"/>
          <p:nvPr/>
        </p:nvSpPr>
        <p:spPr>
          <a:xfrm>
            <a:off x="8416802" y="3918094"/>
            <a:ext cx="3201000" cy="369332"/>
          </a:xfrm>
          <a:prstGeom prst="rect">
            <a:avLst/>
          </a:prstGeom>
          <a:noFill/>
        </p:spPr>
        <p:txBody>
          <a:bodyPr wrap="square" rtlCol="0">
            <a:spAutoFit/>
          </a:bodyPr>
          <a:lstStyle/>
          <a:p>
            <a:r>
              <a:rPr lang="sv-SE" dirty="0"/>
              <a:t>Allvarlig COVID-19 /SARS-2 COV</a:t>
            </a:r>
          </a:p>
        </p:txBody>
      </p:sp>
      <p:sp>
        <p:nvSpPr>
          <p:cNvPr id="10" name="textruta 9">
            <a:extLst>
              <a:ext uri="{FF2B5EF4-FFF2-40B4-BE49-F238E27FC236}">
                <a16:creationId xmlns:a16="http://schemas.microsoft.com/office/drawing/2014/main" id="{A2B14419-CE3B-9641-A9EF-DB1C193767AB}"/>
              </a:ext>
            </a:extLst>
          </p:cNvPr>
          <p:cNvSpPr txBox="1"/>
          <p:nvPr/>
        </p:nvSpPr>
        <p:spPr>
          <a:xfrm>
            <a:off x="8384628" y="5233231"/>
            <a:ext cx="3858743" cy="369332"/>
          </a:xfrm>
          <a:prstGeom prst="rect">
            <a:avLst/>
          </a:prstGeom>
          <a:noFill/>
        </p:spPr>
        <p:txBody>
          <a:bodyPr wrap="square" rtlCol="0">
            <a:spAutoFit/>
          </a:bodyPr>
          <a:lstStyle/>
          <a:p>
            <a:r>
              <a:rPr lang="sv-SE" dirty="0"/>
              <a:t>Mycket allvarlig COVID-19 /SARS-2 COV</a:t>
            </a:r>
          </a:p>
        </p:txBody>
      </p:sp>
      <p:sp>
        <p:nvSpPr>
          <p:cNvPr id="3" name="textruta 2">
            <a:extLst>
              <a:ext uri="{FF2B5EF4-FFF2-40B4-BE49-F238E27FC236}">
                <a16:creationId xmlns:a16="http://schemas.microsoft.com/office/drawing/2014/main" id="{D22BA8F9-A5E1-CB44-8E36-D0BE76C24560}"/>
              </a:ext>
            </a:extLst>
          </p:cNvPr>
          <p:cNvSpPr txBox="1"/>
          <p:nvPr/>
        </p:nvSpPr>
        <p:spPr>
          <a:xfrm>
            <a:off x="0" y="3174148"/>
            <a:ext cx="2924715" cy="923330"/>
          </a:xfrm>
          <a:prstGeom prst="rect">
            <a:avLst/>
          </a:prstGeom>
          <a:noFill/>
        </p:spPr>
        <p:txBody>
          <a:bodyPr wrap="square" rtlCol="0">
            <a:spAutoFit/>
          </a:bodyPr>
          <a:lstStyle/>
          <a:p>
            <a:r>
              <a:rPr lang="sv-SE" dirty="0"/>
              <a:t>Färre fungerande alveoler</a:t>
            </a:r>
          </a:p>
          <a:p>
            <a:r>
              <a:rPr lang="sv-SE" dirty="0" err="1"/>
              <a:t>Ground</a:t>
            </a:r>
            <a:r>
              <a:rPr lang="sv-SE" dirty="0"/>
              <a:t> glass/inflammation</a:t>
            </a:r>
          </a:p>
          <a:p>
            <a:r>
              <a:rPr lang="sv-SE" dirty="0"/>
              <a:t>Konsolidering/förtätning</a:t>
            </a:r>
          </a:p>
        </p:txBody>
      </p:sp>
      <p:sp>
        <p:nvSpPr>
          <p:cNvPr id="12" name="textruta 11">
            <a:extLst>
              <a:ext uri="{FF2B5EF4-FFF2-40B4-BE49-F238E27FC236}">
                <a16:creationId xmlns:a16="http://schemas.microsoft.com/office/drawing/2014/main" id="{CD3E1615-63B6-B94E-9E85-16FD1E872067}"/>
              </a:ext>
            </a:extLst>
          </p:cNvPr>
          <p:cNvSpPr txBox="1"/>
          <p:nvPr/>
        </p:nvSpPr>
        <p:spPr>
          <a:xfrm>
            <a:off x="159851" y="4358344"/>
            <a:ext cx="2387599" cy="646331"/>
          </a:xfrm>
          <a:prstGeom prst="rect">
            <a:avLst/>
          </a:prstGeom>
          <a:noFill/>
        </p:spPr>
        <p:txBody>
          <a:bodyPr wrap="square" rtlCol="0">
            <a:spAutoFit/>
          </a:bodyPr>
          <a:lstStyle/>
          <a:p>
            <a:r>
              <a:rPr lang="sv-SE" dirty="0"/>
              <a:t>Tromboser i stora lungkärl och kapillärer</a:t>
            </a:r>
          </a:p>
        </p:txBody>
      </p:sp>
      <p:sp>
        <p:nvSpPr>
          <p:cNvPr id="13" name="textruta 12">
            <a:extLst>
              <a:ext uri="{FF2B5EF4-FFF2-40B4-BE49-F238E27FC236}">
                <a16:creationId xmlns:a16="http://schemas.microsoft.com/office/drawing/2014/main" id="{F025D255-E979-734C-BBD6-1A675F47E79A}"/>
              </a:ext>
            </a:extLst>
          </p:cNvPr>
          <p:cNvSpPr txBox="1"/>
          <p:nvPr/>
        </p:nvSpPr>
        <p:spPr>
          <a:xfrm>
            <a:off x="159851" y="5265541"/>
            <a:ext cx="2533503" cy="369332"/>
          </a:xfrm>
          <a:prstGeom prst="rect">
            <a:avLst/>
          </a:prstGeom>
          <a:noFill/>
        </p:spPr>
        <p:txBody>
          <a:bodyPr wrap="square" rtlCol="0">
            <a:spAutoFit/>
          </a:bodyPr>
          <a:lstStyle/>
          <a:p>
            <a:r>
              <a:rPr lang="sv-SE" dirty="0"/>
              <a:t>Shuntning av venöst blod</a:t>
            </a:r>
          </a:p>
        </p:txBody>
      </p:sp>
      <p:sp>
        <p:nvSpPr>
          <p:cNvPr id="14" name="textruta 13">
            <a:extLst>
              <a:ext uri="{FF2B5EF4-FFF2-40B4-BE49-F238E27FC236}">
                <a16:creationId xmlns:a16="http://schemas.microsoft.com/office/drawing/2014/main" id="{4E5449C5-4248-5C40-A9EF-97F4153CE75C}"/>
              </a:ext>
            </a:extLst>
          </p:cNvPr>
          <p:cNvSpPr txBox="1"/>
          <p:nvPr/>
        </p:nvSpPr>
        <p:spPr>
          <a:xfrm>
            <a:off x="159851" y="5841940"/>
            <a:ext cx="2533503" cy="369332"/>
          </a:xfrm>
          <a:prstGeom prst="rect">
            <a:avLst/>
          </a:prstGeom>
          <a:noFill/>
        </p:spPr>
        <p:txBody>
          <a:bodyPr wrap="square" rtlCol="0">
            <a:spAutoFit/>
          </a:bodyPr>
          <a:lstStyle/>
          <a:p>
            <a:r>
              <a:rPr lang="sv-SE" dirty="0" err="1"/>
              <a:t>Pneumocele</a:t>
            </a:r>
            <a:r>
              <a:rPr lang="sv-SE" dirty="0"/>
              <a:t>/blåsor</a:t>
            </a:r>
          </a:p>
        </p:txBody>
      </p:sp>
    </p:spTree>
    <p:extLst>
      <p:ext uri="{BB962C8B-B14F-4D97-AF65-F5344CB8AC3E}">
        <p14:creationId xmlns:p14="http://schemas.microsoft.com/office/powerpoint/2010/main" val="3607764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72858B-06F9-3747-AA24-80DDD3751B0D}"/>
              </a:ext>
            </a:extLst>
          </p:cNvPr>
          <p:cNvSpPr>
            <a:spLocks noGrp="1"/>
          </p:cNvSpPr>
          <p:nvPr>
            <p:ph type="title"/>
          </p:nvPr>
        </p:nvSpPr>
        <p:spPr>
          <a:xfrm>
            <a:off x="494310" y="424502"/>
            <a:ext cx="11203379" cy="1325563"/>
          </a:xfrm>
        </p:spPr>
        <p:txBody>
          <a:bodyPr/>
          <a:lstStyle/>
          <a:p>
            <a:pPr algn="ctr"/>
            <a:r>
              <a:rPr lang="sv-SE" dirty="0"/>
              <a:t>COVID-19 förlopp med god återhämtning</a:t>
            </a:r>
          </a:p>
        </p:txBody>
      </p:sp>
      <p:grpSp>
        <p:nvGrpSpPr>
          <p:cNvPr id="6" name="Grupp 5">
            <a:extLst>
              <a:ext uri="{FF2B5EF4-FFF2-40B4-BE49-F238E27FC236}">
                <a16:creationId xmlns:a16="http://schemas.microsoft.com/office/drawing/2014/main" id="{CFBC930A-41B8-D245-88ED-6FA5F1B40F8A}"/>
              </a:ext>
            </a:extLst>
          </p:cNvPr>
          <p:cNvGrpSpPr/>
          <p:nvPr/>
        </p:nvGrpSpPr>
        <p:grpSpPr>
          <a:xfrm>
            <a:off x="213440" y="2316561"/>
            <a:ext cx="11989957" cy="3392545"/>
            <a:chOff x="213440" y="3040953"/>
            <a:chExt cx="11989957" cy="3392545"/>
          </a:xfrm>
        </p:grpSpPr>
        <p:pic>
          <p:nvPicPr>
            <p:cNvPr id="4" name="[Image name]" descr="[Image description]">
              <a:extLst>
                <a:ext uri="{FF2B5EF4-FFF2-40B4-BE49-F238E27FC236}">
                  <a16:creationId xmlns:a16="http://schemas.microsoft.com/office/drawing/2014/main" id="{77CFA79A-AF29-FA4D-B0F6-159EA7B1C6FB}"/>
                </a:ext>
              </a:extLst>
            </p:cNvPr>
            <p:cNvPicPr>
              <a:picLocks noChangeAspect="1"/>
            </p:cNvPicPr>
            <p:nvPr/>
          </p:nvPicPr>
          <p:blipFill>
            <a:blip r:embed="rId2" cstate="print"/>
            <a:stretch>
              <a:fillRect/>
            </a:stretch>
          </p:blipFill>
          <p:spPr>
            <a:xfrm>
              <a:off x="213440" y="3040953"/>
              <a:ext cx="4048337" cy="2937339"/>
            </a:xfrm>
            <a:prstGeom prst="rect">
              <a:avLst/>
            </a:prstGeom>
          </p:spPr>
        </p:pic>
        <p:pic>
          <p:nvPicPr>
            <p:cNvPr id="7" name="[Image name]" descr="[Image description]">
              <a:extLst>
                <a:ext uri="{FF2B5EF4-FFF2-40B4-BE49-F238E27FC236}">
                  <a16:creationId xmlns:a16="http://schemas.microsoft.com/office/drawing/2014/main" id="{BA6B9499-A802-E04E-BB6D-5FEAC9DC6486}"/>
                </a:ext>
              </a:extLst>
            </p:cNvPr>
            <p:cNvPicPr>
              <a:picLocks noChangeAspect="1"/>
            </p:cNvPicPr>
            <p:nvPr/>
          </p:nvPicPr>
          <p:blipFill>
            <a:blip r:embed="rId3" cstate="print"/>
            <a:stretch>
              <a:fillRect/>
            </a:stretch>
          </p:blipFill>
          <p:spPr>
            <a:xfrm>
              <a:off x="4233500" y="3040953"/>
              <a:ext cx="4048338" cy="2937339"/>
            </a:xfrm>
            <a:prstGeom prst="rect">
              <a:avLst/>
            </a:prstGeom>
          </p:spPr>
        </p:pic>
        <p:pic>
          <p:nvPicPr>
            <p:cNvPr id="9" name="[Image name]" descr="[Image description]">
              <a:extLst>
                <a:ext uri="{FF2B5EF4-FFF2-40B4-BE49-F238E27FC236}">
                  <a16:creationId xmlns:a16="http://schemas.microsoft.com/office/drawing/2014/main" id="{F2561F3E-6C4F-424E-9BBA-E18E2063548F}"/>
                </a:ext>
              </a:extLst>
            </p:cNvPr>
            <p:cNvPicPr>
              <a:picLocks noChangeAspect="1"/>
            </p:cNvPicPr>
            <p:nvPr/>
          </p:nvPicPr>
          <p:blipFill>
            <a:blip r:embed="rId4" cstate="print"/>
            <a:stretch>
              <a:fillRect/>
            </a:stretch>
          </p:blipFill>
          <p:spPr>
            <a:xfrm>
              <a:off x="8281836" y="3040953"/>
              <a:ext cx="3921561" cy="2937338"/>
            </a:xfrm>
            <a:prstGeom prst="rect">
              <a:avLst/>
            </a:prstGeom>
          </p:spPr>
        </p:pic>
        <p:sp>
          <p:nvSpPr>
            <p:cNvPr id="3" name="textruta 2">
              <a:extLst>
                <a:ext uri="{FF2B5EF4-FFF2-40B4-BE49-F238E27FC236}">
                  <a16:creationId xmlns:a16="http://schemas.microsoft.com/office/drawing/2014/main" id="{1391ED9B-BC7D-EB49-90F8-37B07815FDA7}"/>
                </a:ext>
              </a:extLst>
            </p:cNvPr>
            <p:cNvSpPr txBox="1"/>
            <p:nvPr/>
          </p:nvSpPr>
          <p:spPr>
            <a:xfrm>
              <a:off x="1389907" y="6064166"/>
              <a:ext cx="10307782" cy="369332"/>
            </a:xfrm>
            <a:prstGeom prst="rect">
              <a:avLst/>
            </a:prstGeom>
            <a:noFill/>
          </p:spPr>
          <p:txBody>
            <a:bodyPr wrap="square" rtlCol="0">
              <a:spAutoFit/>
            </a:bodyPr>
            <a:lstStyle/>
            <a:p>
              <a:r>
                <a:rPr lang="sv-SE" dirty="0"/>
                <a:t>Okt 2020                                                              Nov 2020                                                             Feb 2021</a:t>
              </a:r>
            </a:p>
          </p:txBody>
        </p:sp>
      </p:grpSp>
    </p:spTree>
    <p:extLst>
      <p:ext uri="{BB962C8B-B14F-4D97-AF65-F5344CB8AC3E}">
        <p14:creationId xmlns:p14="http://schemas.microsoft.com/office/powerpoint/2010/main" val="332657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34F6F0-4158-A441-BF02-7C3CDA93647F}"/>
              </a:ext>
            </a:extLst>
          </p:cNvPr>
          <p:cNvSpPr>
            <a:spLocks noGrp="1"/>
          </p:cNvSpPr>
          <p:nvPr>
            <p:ph type="title"/>
          </p:nvPr>
        </p:nvSpPr>
        <p:spPr>
          <a:xfrm>
            <a:off x="650308" y="210301"/>
            <a:ext cx="10515600" cy="1325563"/>
          </a:xfrm>
        </p:spPr>
        <p:txBody>
          <a:bodyPr/>
          <a:lstStyle/>
          <a:p>
            <a:pPr algn="ctr"/>
            <a:r>
              <a:rPr lang="sv-SE" dirty="0"/>
              <a:t>Vissa svåra IVA fall har kvarstående lungfunktionsnedsättning</a:t>
            </a:r>
          </a:p>
        </p:txBody>
      </p:sp>
      <p:pic>
        <p:nvPicPr>
          <p:cNvPr id="4" name="[Image name]" descr="[Image description]">
            <a:extLst>
              <a:ext uri="{FF2B5EF4-FFF2-40B4-BE49-F238E27FC236}">
                <a16:creationId xmlns:a16="http://schemas.microsoft.com/office/drawing/2014/main" id="{07AEF3E6-C0BF-1142-9FE1-8FE0011640B3}"/>
              </a:ext>
            </a:extLst>
          </p:cNvPr>
          <p:cNvPicPr/>
          <p:nvPr/>
        </p:nvPicPr>
        <p:blipFill rotWithShape="1">
          <a:blip r:embed="rId2" cstate="print">
            <a:extLst>
              <a:ext uri="{28A0092B-C50C-407E-A947-70E740481C1C}">
                <a14:useLocalDpi xmlns:a14="http://schemas.microsoft.com/office/drawing/2010/main" val="0"/>
              </a:ext>
            </a:extLst>
          </a:blip>
          <a:srcRect l="57349" t="58406" r="7196" b="7264"/>
          <a:stretch/>
        </p:blipFill>
        <p:spPr bwMode="auto">
          <a:xfrm>
            <a:off x="296883" y="2736193"/>
            <a:ext cx="3669474" cy="2909452"/>
          </a:xfrm>
          <a:prstGeom prst="rect">
            <a:avLst/>
          </a:prstGeom>
          <a:ln>
            <a:noFill/>
          </a:ln>
          <a:extLst>
            <a:ext uri="{53640926-AAD7-44D8-BBD7-CCE9431645EC}">
              <a14:shadowObscured xmlns:a14="http://schemas.microsoft.com/office/drawing/2010/main"/>
            </a:ext>
          </a:extLst>
        </p:spPr>
      </p:pic>
      <p:pic>
        <p:nvPicPr>
          <p:cNvPr id="5" name="[Image name]" descr="[Image description]">
            <a:extLst>
              <a:ext uri="{FF2B5EF4-FFF2-40B4-BE49-F238E27FC236}">
                <a16:creationId xmlns:a16="http://schemas.microsoft.com/office/drawing/2014/main" id="{50784E64-1DD2-784B-B00E-BFAF71AC17E2}"/>
              </a:ext>
            </a:extLst>
          </p:cNvPr>
          <p:cNvPicPr/>
          <p:nvPr/>
        </p:nvPicPr>
        <p:blipFill rotWithShape="1">
          <a:blip r:embed="rId2" cstate="print">
            <a:extLst>
              <a:ext uri="{28A0092B-C50C-407E-A947-70E740481C1C}">
                <a14:useLocalDpi xmlns:a14="http://schemas.microsoft.com/office/drawing/2010/main" val="0"/>
              </a:ext>
            </a:extLst>
          </a:blip>
          <a:srcRect l="57765" t="5064" r="6712" b="55131"/>
          <a:stretch/>
        </p:blipFill>
        <p:spPr bwMode="auto">
          <a:xfrm>
            <a:off x="4350327" y="2736193"/>
            <a:ext cx="3491346" cy="2909452"/>
          </a:xfrm>
          <a:prstGeom prst="rect">
            <a:avLst/>
          </a:prstGeom>
          <a:ln>
            <a:noFill/>
          </a:ln>
          <a:extLst>
            <a:ext uri="{53640926-AAD7-44D8-BBD7-CCE9431645EC}">
              <a14:shadowObscured xmlns:a14="http://schemas.microsoft.com/office/drawing/2010/main"/>
            </a:ext>
          </a:extLst>
        </p:spPr>
      </p:pic>
      <p:sp>
        <p:nvSpPr>
          <p:cNvPr id="6" name="Textruta 3">
            <a:extLst>
              <a:ext uri="{FF2B5EF4-FFF2-40B4-BE49-F238E27FC236}">
                <a16:creationId xmlns:a16="http://schemas.microsoft.com/office/drawing/2014/main" id="{0D4E7782-5A74-AC44-B415-626DD5AC524B}"/>
              </a:ext>
            </a:extLst>
          </p:cNvPr>
          <p:cNvSpPr txBox="1"/>
          <p:nvPr/>
        </p:nvSpPr>
        <p:spPr>
          <a:xfrm>
            <a:off x="1138941" y="5888016"/>
            <a:ext cx="9538335" cy="342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sv-SE" sz="1400" dirty="0">
                <a:effectLst/>
                <a:latin typeface="Calibri" panose="020F0502020204030204" pitchFamily="34" charset="0"/>
                <a:ea typeface="Times New Roman" panose="02020603050405020304" pitchFamily="18" charset="0"/>
                <a:cs typeface="Times New Roman" panose="02020603050405020304" pitchFamily="18" charset="0"/>
              </a:rPr>
              <a:t>                  14 Maj 2020                                                                             18 maj 2020                                                                      april 2021</a:t>
            </a:r>
            <a:endParaRPr lang="sv-SE"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 name]" descr="[Image description]">
            <a:extLst>
              <a:ext uri="{FF2B5EF4-FFF2-40B4-BE49-F238E27FC236}">
                <a16:creationId xmlns:a16="http://schemas.microsoft.com/office/drawing/2014/main" id="{625B28A9-6B29-354F-9FE9-F3DD25FF1CF6}"/>
              </a:ext>
            </a:extLst>
          </p:cNvPr>
          <p:cNvPicPr/>
          <p:nvPr/>
        </p:nvPicPr>
        <p:blipFill rotWithShape="1">
          <a:blip r:embed="rId2" cstate="print">
            <a:extLst>
              <a:ext uri="{28A0092B-C50C-407E-A947-70E740481C1C}">
                <a14:useLocalDpi xmlns:a14="http://schemas.microsoft.com/office/drawing/2010/main" val="0"/>
              </a:ext>
            </a:extLst>
          </a:blip>
          <a:srcRect l="4766" t="3873" r="55683" b="55947"/>
          <a:stretch/>
        </p:blipFill>
        <p:spPr bwMode="auto">
          <a:xfrm>
            <a:off x="8225643" y="2736193"/>
            <a:ext cx="3669474" cy="2909453"/>
          </a:xfrm>
          <a:prstGeom prst="rect">
            <a:avLst/>
          </a:prstGeom>
          <a:ln>
            <a:noFill/>
          </a:ln>
          <a:extLst>
            <a:ext uri="{53640926-AAD7-44D8-BBD7-CCE9431645EC}">
              <a14:shadowObscured xmlns:a14="http://schemas.microsoft.com/office/drawing/2010/main"/>
            </a:ext>
          </a:extLst>
        </p:spPr>
      </p:pic>
      <p:sp>
        <p:nvSpPr>
          <p:cNvPr id="3" name="textruta 2">
            <a:extLst>
              <a:ext uri="{FF2B5EF4-FFF2-40B4-BE49-F238E27FC236}">
                <a16:creationId xmlns:a16="http://schemas.microsoft.com/office/drawing/2014/main" id="{BA063F86-B509-2C43-945B-840F4461B12D}"/>
              </a:ext>
            </a:extLst>
          </p:cNvPr>
          <p:cNvSpPr txBox="1"/>
          <p:nvPr/>
        </p:nvSpPr>
        <p:spPr>
          <a:xfrm>
            <a:off x="8808723" y="1477675"/>
            <a:ext cx="2732969" cy="1200329"/>
          </a:xfrm>
          <a:prstGeom prst="rect">
            <a:avLst/>
          </a:prstGeom>
          <a:noFill/>
          <a:ln>
            <a:solidFill>
              <a:schemeClr val="accent1"/>
            </a:solidFill>
          </a:ln>
        </p:spPr>
        <p:txBody>
          <a:bodyPr wrap="square" rtlCol="0">
            <a:spAutoFit/>
          </a:bodyPr>
          <a:lstStyle/>
          <a:p>
            <a:r>
              <a:rPr lang="sv-SE" dirty="0"/>
              <a:t>FEV1 70% av normalvärde</a:t>
            </a:r>
          </a:p>
          <a:p>
            <a:r>
              <a:rPr lang="sv-SE" dirty="0"/>
              <a:t>FVC   60% </a:t>
            </a:r>
          </a:p>
          <a:p>
            <a:r>
              <a:rPr lang="sv-SE" dirty="0"/>
              <a:t>TLK    60%</a:t>
            </a:r>
          </a:p>
          <a:p>
            <a:r>
              <a:rPr lang="sv-SE" dirty="0"/>
              <a:t>Diffusionskapacitet 50%</a:t>
            </a:r>
          </a:p>
        </p:txBody>
      </p:sp>
    </p:spTree>
    <p:extLst>
      <p:ext uri="{BB962C8B-B14F-4D97-AF65-F5344CB8AC3E}">
        <p14:creationId xmlns:p14="http://schemas.microsoft.com/office/powerpoint/2010/main" val="128970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917FD3-CF7C-5E43-9C15-EB20836340B6}"/>
              </a:ext>
            </a:extLst>
          </p:cNvPr>
          <p:cNvSpPr>
            <a:spLocks noGrp="1"/>
          </p:cNvSpPr>
          <p:nvPr>
            <p:ph type="title"/>
          </p:nvPr>
        </p:nvSpPr>
        <p:spPr>
          <a:xfrm>
            <a:off x="917980" y="259248"/>
            <a:ext cx="10515600" cy="1325563"/>
          </a:xfrm>
          <a:noFill/>
        </p:spPr>
        <p:txBody>
          <a:bodyPr>
            <a:noAutofit/>
          </a:bodyPr>
          <a:lstStyle/>
          <a:p>
            <a:pPr algn="l"/>
            <a:r>
              <a:rPr lang="sv-SE" sz="3600" b="1" dirty="0"/>
              <a:t>Hur mår lungorna efter COVID-19 infektion ?</a:t>
            </a:r>
            <a:endParaRPr lang="sv-SE" sz="4000" b="1" dirty="0"/>
          </a:p>
        </p:txBody>
      </p:sp>
      <p:sp>
        <p:nvSpPr>
          <p:cNvPr id="7" name="Platshållare för innehåll 6">
            <a:extLst>
              <a:ext uri="{FF2B5EF4-FFF2-40B4-BE49-F238E27FC236}">
                <a16:creationId xmlns:a16="http://schemas.microsoft.com/office/drawing/2014/main" id="{36002593-4ACF-D946-9BC9-EB9F63EFBD20}"/>
              </a:ext>
            </a:extLst>
          </p:cNvPr>
          <p:cNvSpPr>
            <a:spLocks noGrp="1"/>
          </p:cNvSpPr>
          <p:nvPr>
            <p:ph idx="1"/>
          </p:nvPr>
        </p:nvSpPr>
        <p:spPr>
          <a:xfrm>
            <a:off x="822960" y="1584812"/>
            <a:ext cx="10860876" cy="5007458"/>
          </a:xfrm>
        </p:spPr>
        <p:txBody>
          <a:bodyPr>
            <a:normAutofit fontScale="62500" lnSpcReduction="20000"/>
          </a:bodyPr>
          <a:lstStyle/>
          <a:p>
            <a:r>
              <a:rPr lang="sv-SE" dirty="0"/>
              <a:t>Lungorna påverkas hos många – även enklare fall</a:t>
            </a:r>
          </a:p>
          <a:p>
            <a:endParaRPr lang="sv-SE" dirty="0"/>
          </a:p>
          <a:p>
            <a:r>
              <a:rPr lang="sv-SE" dirty="0"/>
              <a:t>Akuta lungeffekter – Organiserande </a:t>
            </a:r>
            <a:r>
              <a:rPr lang="sv-SE" dirty="0" err="1"/>
              <a:t>Pneumonit</a:t>
            </a:r>
            <a:r>
              <a:rPr lang="sv-SE" dirty="0"/>
              <a:t> (OP)</a:t>
            </a:r>
          </a:p>
          <a:p>
            <a:pPr lvl="1"/>
            <a:r>
              <a:rPr lang="sv-SE" dirty="0" err="1"/>
              <a:t>Ground</a:t>
            </a:r>
            <a:r>
              <a:rPr lang="sv-SE" dirty="0"/>
              <a:t> glass/ inflammation</a:t>
            </a:r>
          </a:p>
          <a:p>
            <a:pPr lvl="1"/>
            <a:r>
              <a:rPr lang="sv-SE" dirty="0"/>
              <a:t>Konsolideringar / förtätad lungvävnad</a:t>
            </a:r>
          </a:p>
          <a:p>
            <a:pPr lvl="1"/>
            <a:r>
              <a:rPr lang="sv-SE" dirty="0"/>
              <a:t>Blåsor/ </a:t>
            </a:r>
            <a:r>
              <a:rPr lang="sv-SE" dirty="0" err="1"/>
              <a:t>pneumocele</a:t>
            </a:r>
            <a:endParaRPr lang="sv-SE" dirty="0"/>
          </a:p>
          <a:p>
            <a:pPr lvl="1"/>
            <a:r>
              <a:rPr lang="sv-SE" dirty="0"/>
              <a:t>Tromboser även i kapillärer</a:t>
            </a:r>
          </a:p>
          <a:p>
            <a:pPr lvl="1"/>
            <a:r>
              <a:rPr lang="sv-SE" dirty="0"/>
              <a:t>Shuntar</a:t>
            </a:r>
          </a:p>
          <a:p>
            <a:pPr lvl="1"/>
            <a:r>
              <a:rPr lang="sv-SE" dirty="0"/>
              <a:t>Vanligen begränsad </a:t>
            </a:r>
            <a:r>
              <a:rPr lang="sv-SE" dirty="0" err="1"/>
              <a:t>fibrotisering</a:t>
            </a:r>
            <a:endParaRPr lang="sv-SE" dirty="0"/>
          </a:p>
          <a:p>
            <a:endParaRPr lang="sv-SE" dirty="0"/>
          </a:p>
          <a:p>
            <a:r>
              <a:rPr lang="sv-SE" dirty="0"/>
              <a:t>Kan bli mycket allvarligt i akutskedet</a:t>
            </a:r>
          </a:p>
          <a:p>
            <a:r>
              <a:rPr lang="sv-SE" dirty="0"/>
              <a:t>Till skillnad mot ”vanlig ARDS” kan lungorna återhämta sig till stor del</a:t>
            </a:r>
            <a:br>
              <a:rPr lang="sv-SE" dirty="0"/>
            </a:br>
            <a:endParaRPr lang="sv-SE" dirty="0"/>
          </a:p>
          <a:p>
            <a:r>
              <a:rPr lang="sv-SE" dirty="0"/>
              <a:t>Hos de flesta läker lungorna ut – endast mindre stråk – normal lungfunktion</a:t>
            </a:r>
          </a:p>
          <a:p>
            <a:r>
              <a:rPr lang="sv-SE" dirty="0"/>
              <a:t>I vissa svåra fall kvarstående lungskada</a:t>
            </a:r>
          </a:p>
          <a:p>
            <a:r>
              <a:rPr lang="sv-SE" dirty="0"/>
              <a:t>Ibland kvarstår andfåddhetskänsla eller ont i bröstet – men lungfunktionen är normal </a:t>
            </a:r>
            <a:br>
              <a:rPr lang="sv-SE" dirty="0"/>
            </a:br>
            <a:r>
              <a:rPr lang="sv-SE" dirty="0"/>
              <a:t>– gör spirometri på vårdcentralen</a:t>
            </a:r>
          </a:p>
          <a:p>
            <a:pPr marL="0" indent="0">
              <a:buNone/>
            </a:pPr>
            <a:r>
              <a:rPr lang="sv-SE" dirty="0"/>
              <a:t> </a:t>
            </a:r>
          </a:p>
        </p:txBody>
      </p:sp>
      <p:pic>
        <p:nvPicPr>
          <p:cNvPr id="5" name="Bildobjekt 4" descr="En bild som visar ljus&#10;&#10;Automatiskt genererad beskrivning">
            <a:extLst>
              <a:ext uri="{FF2B5EF4-FFF2-40B4-BE49-F238E27FC236}">
                <a16:creationId xmlns:a16="http://schemas.microsoft.com/office/drawing/2014/main" id="{AF87EF19-BC7B-6B4D-9B18-C4302F821B8D}"/>
              </a:ext>
            </a:extLst>
          </p:cNvPr>
          <p:cNvPicPr>
            <a:picLocks noChangeAspect="1"/>
          </p:cNvPicPr>
          <p:nvPr/>
        </p:nvPicPr>
        <p:blipFill rotWithShape="1">
          <a:blip r:embed="rId2"/>
          <a:srcRect t="280" r="-1" b="-1"/>
          <a:stretch/>
        </p:blipFill>
        <p:spPr>
          <a:xfrm>
            <a:off x="10396602" y="265731"/>
            <a:ext cx="1474763" cy="1408133"/>
          </a:xfrm>
          <a:prstGeom prst="rect">
            <a:avLst/>
          </a:prstGeom>
        </p:spPr>
      </p:pic>
      <p:pic>
        <p:nvPicPr>
          <p:cNvPr id="6" name="[Image name]" descr="[Image description]">
            <a:extLst>
              <a:ext uri="{FF2B5EF4-FFF2-40B4-BE49-F238E27FC236}">
                <a16:creationId xmlns:a16="http://schemas.microsoft.com/office/drawing/2014/main" id="{913E19A8-A852-5545-A22C-EF7A59308B12}"/>
              </a:ext>
            </a:extLst>
          </p:cNvPr>
          <p:cNvPicPr/>
          <p:nvPr/>
        </p:nvPicPr>
        <p:blipFill rotWithShape="1">
          <a:blip r:embed="rId3" cstate="print">
            <a:extLst>
              <a:ext uri="{28A0092B-C50C-407E-A947-70E740481C1C}">
                <a14:useLocalDpi xmlns:a14="http://schemas.microsoft.com/office/drawing/2010/main" val="0"/>
              </a:ext>
            </a:extLst>
          </a:blip>
          <a:srcRect l="57349" t="58406" r="7196" b="7264"/>
          <a:stretch/>
        </p:blipFill>
        <p:spPr bwMode="auto">
          <a:xfrm>
            <a:off x="8055032" y="1680347"/>
            <a:ext cx="3816333" cy="32309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001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6230E8-D201-9F46-B447-1687B9361081}"/>
              </a:ext>
            </a:extLst>
          </p:cNvPr>
          <p:cNvSpPr>
            <a:spLocks noGrp="1"/>
          </p:cNvSpPr>
          <p:nvPr>
            <p:ph type="title"/>
          </p:nvPr>
        </p:nvSpPr>
        <p:spPr>
          <a:xfrm>
            <a:off x="838200" y="365126"/>
            <a:ext cx="10515600" cy="1114540"/>
          </a:xfrm>
        </p:spPr>
        <p:txBody>
          <a:bodyPr>
            <a:normAutofit fontScale="90000"/>
          </a:bodyPr>
          <a:lstStyle/>
          <a:p>
            <a:pPr algn="ctr"/>
            <a:r>
              <a:rPr lang="sv-SE" sz="3100" b="1" dirty="0"/>
              <a:t>Remisskriterier för primärvården för lungmedicinsk bedömning efter COVID-19 infektion</a:t>
            </a:r>
            <a:br>
              <a:rPr lang="sv-SE" dirty="0"/>
            </a:br>
            <a:endParaRPr lang="sv-SE" dirty="0"/>
          </a:p>
        </p:txBody>
      </p:sp>
      <p:sp>
        <p:nvSpPr>
          <p:cNvPr id="3" name="Platshållare för innehåll 2">
            <a:extLst>
              <a:ext uri="{FF2B5EF4-FFF2-40B4-BE49-F238E27FC236}">
                <a16:creationId xmlns:a16="http://schemas.microsoft.com/office/drawing/2014/main" id="{F999BA6F-8AFF-C741-9253-9C2C646E806F}"/>
              </a:ext>
            </a:extLst>
          </p:cNvPr>
          <p:cNvSpPr>
            <a:spLocks noGrp="1"/>
          </p:cNvSpPr>
          <p:nvPr>
            <p:ph idx="1"/>
          </p:nvPr>
        </p:nvSpPr>
        <p:spPr>
          <a:xfrm>
            <a:off x="838200" y="1122218"/>
            <a:ext cx="10515600" cy="5054745"/>
          </a:xfrm>
        </p:spPr>
        <p:txBody>
          <a:bodyPr>
            <a:normAutofit fontScale="55000" lnSpcReduction="20000"/>
          </a:bodyPr>
          <a:lstStyle/>
          <a:p>
            <a:pPr marL="0" indent="0">
              <a:buNone/>
            </a:pPr>
            <a:r>
              <a:rPr lang="sv-SE" sz="2900" b="1" dirty="0"/>
              <a:t>För personer med astma eller KOL med  försämrad andfåddhet eller fysisk ansträngningsförmåga efter COVID-19 </a:t>
            </a:r>
          </a:p>
          <a:p>
            <a:r>
              <a:rPr lang="sv-SE" sz="2900" dirty="0"/>
              <a:t>Öka medicineringen och utvärdera effekten. </a:t>
            </a:r>
            <a:r>
              <a:rPr lang="sv-SE" sz="2900" dirty="0" err="1"/>
              <a:t>Ev</a:t>
            </a:r>
            <a:r>
              <a:rPr lang="sv-SE" sz="2900" dirty="0"/>
              <a:t> spirometri och PEF</a:t>
            </a:r>
          </a:p>
          <a:p>
            <a:pPr marL="0" indent="0">
              <a:buNone/>
            </a:pPr>
            <a:endParaRPr lang="sv-SE" sz="2900" dirty="0"/>
          </a:p>
          <a:p>
            <a:pPr marL="0" indent="0">
              <a:buNone/>
            </a:pPr>
            <a:r>
              <a:rPr lang="sv-SE" sz="2900" b="1" dirty="0"/>
              <a:t>Om patienten inte har någon känd lungsjukdom </a:t>
            </a:r>
          </a:p>
          <a:p>
            <a:r>
              <a:rPr lang="sv-SE" sz="2900" dirty="0"/>
              <a:t>Vid kvarvarande andfåddhet, obehag i bröstet eller nedsatt fysisk ansträngningsförmåga utred om det föreligger astma eller KOL </a:t>
            </a:r>
          </a:p>
          <a:p>
            <a:r>
              <a:rPr lang="sv-SE" sz="2900" dirty="0"/>
              <a:t>Spirometri på vårdcentralen, och om denna är normal PEF-kurva under 2-3 veckor genomföras.</a:t>
            </a:r>
          </a:p>
          <a:p>
            <a:pPr marL="0" indent="0">
              <a:buNone/>
            </a:pPr>
            <a:r>
              <a:rPr lang="sv-SE" sz="2900" dirty="0"/>
              <a:t> </a:t>
            </a:r>
          </a:p>
          <a:p>
            <a:pPr marL="0" indent="0">
              <a:buNone/>
            </a:pPr>
            <a:r>
              <a:rPr lang="sv-SE" sz="2900" b="1" dirty="0"/>
              <a:t>Om fortfarande oklart eller svårare besvär - efter spirometri och PEF kurva på vårdcentral</a:t>
            </a:r>
          </a:p>
          <a:p>
            <a:pPr lvl="0"/>
            <a:r>
              <a:rPr lang="sv-SE" sz="2900" dirty="0"/>
              <a:t>HRCT    -   infiltrat indikerande post-</a:t>
            </a:r>
            <a:r>
              <a:rPr lang="sv-SE" sz="2900" dirty="0" err="1"/>
              <a:t>covid</a:t>
            </a:r>
            <a:r>
              <a:rPr lang="sv-SE" sz="2900" dirty="0"/>
              <a:t> tillstånd eller annan lungsjukdom remitteras</a:t>
            </a:r>
            <a:br>
              <a:rPr lang="sv-SE" sz="2900" dirty="0"/>
            </a:br>
            <a:endParaRPr lang="sv-SE" sz="2900" dirty="0"/>
          </a:p>
          <a:p>
            <a:pPr lvl="0"/>
            <a:r>
              <a:rPr lang="sv-SE" sz="2900" dirty="0" err="1"/>
              <a:t>Pulsoxymetri</a:t>
            </a:r>
            <a:r>
              <a:rPr lang="sv-SE" sz="2900" dirty="0"/>
              <a:t> i vila samt 6 -minuters gångtest (&lt;92% i vila, eller &lt;90% vid gångtest betraktas som patologiskt)</a:t>
            </a:r>
          </a:p>
          <a:p>
            <a:pPr marL="1028700" indent="41275">
              <a:buNone/>
            </a:pPr>
            <a:r>
              <a:rPr lang="sv-SE" dirty="0"/>
              <a:t>6-minuters gångtest är ett validerat och mycket använt test för att bedöma nedsättning av fysisk kapacitet vid bland annat lung och hjärtsjukdomar, och ingår </a:t>
            </a:r>
            <a:r>
              <a:rPr lang="sv-SE" dirty="0" err="1"/>
              <a:t>bla</a:t>
            </a:r>
            <a:r>
              <a:rPr lang="sv-SE" dirty="0"/>
              <a:t> i ”Standardiserat Vårdförlopp KOL” för primärvården. Testet kan tex utföras av fysioterapeut, sjuksköterska eller undersköterska.</a:t>
            </a:r>
          </a:p>
          <a:p>
            <a:pPr marL="1028700" indent="41275">
              <a:buNone/>
            </a:pPr>
            <a:endParaRPr lang="sv-SE" dirty="0"/>
          </a:p>
          <a:p>
            <a:pPr marL="0" indent="0">
              <a:buNone/>
            </a:pPr>
            <a:r>
              <a:rPr lang="sv-SE" i="1" dirty="0"/>
              <a:t>				Se instruktion på Vårdpraxis -&gt;Medicin -&gt; Lungsjukdomar -&gt;KOL</a:t>
            </a:r>
          </a:p>
          <a:p>
            <a:endParaRPr lang="sv-SE" i="1" dirty="0"/>
          </a:p>
          <a:p>
            <a:r>
              <a:rPr lang="sv-SE" sz="2900" dirty="0"/>
              <a:t>NT-pro-BNP vid oklara fall &gt;65 år</a:t>
            </a:r>
          </a:p>
          <a:p>
            <a:endParaRPr lang="sv-SE" dirty="0"/>
          </a:p>
        </p:txBody>
      </p:sp>
    </p:spTree>
    <p:extLst>
      <p:ext uri="{BB962C8B-B14F-4D97-AF65-F5344CB8AC3E}">
        <p14:creationId xmlns:p14="http://schemas.microsoft.com/office/powerpoint/2010/main" val="26632540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814</Words>
  <Application>Microsoft Macintosh PowerPoint</Application>
  <PresentationFormat>Bredbild</PresentationFormat>
  <Paragraphs>62</Paragraphs>
  <Slides>7</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Calibri Light</vt:lpstr>
      <vt:lpstr>Wingdings</vt:lpstr>
      <vt:lpstr>Office-tema</vt:lpstr>
      <vt:lpstr>Vad händer med lungorna efter COVID-19?</vt:lpstr>
      <vt:lpstr>PowerPoint-presentation</vt:lpstr>
      <vt:lpstr>PowerPoint-presentation</vt:lpstr>
      <vt:lpstr>COVID-19 förlopp med god återhämtning</vt:lpstr>
      <vt:lpstr>Vissa svåra IVA fall har kvarstående lungfunktionsnedsättning</vt:lpstr>
      <vt:lpstr>Hur mår lungorna efter COVID-19 infektion ?</vt:lpstr>
      <vt:lpstr>Remisskriterier för primärvården för lungmedicinsk bedömning efter COVID-19 infektion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mår lungorna vid COVID-19 infektion ?</dc:title>
  <dc:creator>Thomas Sandström</dc:creator>
  <cp:lastModifiedBy>Thomas Sandström</cp:lastModifiedBy>
  <cp:revision>12</cp:revision>
  <dcterms:created xsi:type="dcterms:W3CDTF">2021-03-03T19:15:45Z</dcterms:created>
  <dcterms:modified xsi:type="dcterms:W3CDTF">2021-09-01T20:16:30Z</dcterms:modified>
</cp:coreProperties>
</file>